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338" y="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F0992-9609-4607-B0A3-D8417B2D3DD2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66C16-4AD7-4CC6-8602-55A86CF2C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85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24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6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9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0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8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5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4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1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9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7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30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83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47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6068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3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11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706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199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5433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16198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127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"/>
            <a:ext cx="21336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62484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809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130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3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534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867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ú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600200"/>
            <a:ext cx="8915400" cy="1470025"/>
          </a:xfrm>
        </p:spPr>
        <p:txBody>
          <a:bodyPr/>
          <a:lstStyle/>
          <a:p>
            <a:r>
              <a:rPr lang="en-US" altLang="en-US" kern="0" dirty="0" smtClean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667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Jill Student</a:t>
            </a:r>
          </a:p>
          <a:p>
            <a:r>
              <a:rPr lang="en-US" dirty="0" smtClean="0"/>
              <a:t>Jack </a:t>
            </a:r>
            <a:r>
              <a:rPr lang="en-US" dirty="0" err="1" smtClean="0"/>
              <a:t>Deskoccupier</a:t>
            </a:r>
            <a:endParaRPr lang="en-US" dirty="0" smtClean="0"/>
          </a:p>
          <a:p>
            <a:r>
              <a:rPr lang="en-US" dirty="0" smtClean="0"/>
              <a:t>Dan </a:t>
            </a:r>
            <a:r>
              <a:rPr lang="en-US" dirty="0" err="1" smtClean="0"/>
              <a:t>Intheclouds</a:t>
            </a:r>
            <a:endParaRPr lang="en-US" dirty="0" smtClean="0"/>
          </a:p>
          <a:p>
            <a:r>
              <a:rPr lang="en-US" dirty="0" smtClean="0"/>
              <a:t>Joanie </a:t>
            </a:r>
            <a:r>
              <a:rPr lang="en-US" dirty="0" err="1" smtClean="0"/>
              <a:t>Willgraduatesoon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Austrian Economics</a:t>
            </a:r>
          </a:p>
          <a:p>
            <a:r>
              <a:rPr lang="en-US" dirty="0" smtClean="0"/>
              <a:t>May Term 2015</a:t>
            </a:r>
          </a:p>
          <a:p>
            <a:r>
              <a:rPr lang="en-US" dirty="0" smtClean="0"/>
              <a:t>Professor Hal Snarr</a:t>
            </a:r>
          </a:p>
          <a:p>
            <a:r>
              <a:rPr lang="en-US" dirty="0" smtClean="0"/>
              <a:t>Westminster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289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Line 7"/>
          <p:cNvSpPr>
            <a:spLocks noChangeShapeType="1"/>
          </p:cNvSpPr>
          <p:nvPr/>
        </p:nvSpPr>
        <p:spPr bwMode="auto">
          <a:xfrm>
            <a:off x="2871788" y="46720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888" name="Line 8"/>
          <p:cNvSpPr>
            <a:spLocks noChangeAspect="1" noChangeShapeType="1"/>
          </p:cNvSpPr>
          <p:nvPr/>
        </p:nvSpPr>
        <p:spPr bwMode="auto">
          <a:xfrm flipH="1">
            <a:off x="2857500" y="50196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590" name="Line 16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597" name="Rectangle 13"/>
          <p:cNvSpPr>
            <a:spLocks noChangeArrowheads="1"/>
          </p:cNvSpPr>
          <p:nvPr/>
        </p:nvSpPr>
        <p:spPr bwMode="auto">
          <a:xfrm>
            <a:off x="-2095500" y="4725988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kumimoji="0" lang="en-US" altLang="en-US" sz="1800" b="0" dirty="0">
              <a:solidFill>
                <a:srgbClr val="000000"/>
              </a:solidFill>
            </a:endParaRPr>
          </a:p>
        </p:txBody>
      </p:sp>
      <p:sp>
        <p:nvSpPr>
          <p:cNvPr id="67598" name="Line 15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00" name="Text Box 18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67602" name="Text Box 22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7604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122919" name="Line 39"/>
          <p:cNvSpPr>
            <a:spLocks noChangeAspect="1" noChangeShapeType="1"/>
          </p:cNvSpPr>
          <p:nvPr/>
        </p:nvSpPr>
        <p:spPr bwMode="auto">
          <a:xfrm>
            <a:off x="4686300" y="5024438"/>
            <a:ext cx="1065213" cy="11144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08" name="Text Box 42"/>
          <p:cNvSpPr txBox="1">
            <a:spLocks noChangeArrowheads="1"/>
          </p:cNvSpPr>
          <p:nvPr/>
        </p:nvSpPr>
        <p:spPr bwMode="auto">
          <a:xfrm>
            <a:off x="6267450" y="45767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7611" name="Rectangle 45"/>
          <p:cNvSpPr>
            <a:spLocks noChangeArrowheads="1"/>
          </p:cNvSpPr>
          <p:nvPr/>
        </p:nvSpPr>
        <p:spPr bwMode="auto">
          <a:xfrm>
            <a:off x="2834289" y="40005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12" name="Text Box 46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39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10/08</a:t>
            </a:r>
            <a:r>
              <a:rPr lang="en-US" altLang="en-US" sz="1600" b="0" kern="0" dirty="0"/>
              <a:t>, the Fed began paying interest on reserves (</a:t>
            </a:r>
            <a:r>
              <a:rPr lang="en-US" altLang="en-US" sz="1600" b="0" i="1" kern="0" dirty="0" err="1"/>
              <a:t>i</a:t>
            </a:r>
            <a:r>
              <a:rPr lang="en-US" altLang="en-US" sz="1600" b="0" i="1" kern="0" baseline="-25000" dirty="0" err="1"/>
              <a:t>or</a:t>
            </a:r>
            <a:r>
              <a:rPr lang="en-US" altLang="en-US" sz="1600" b="0" kern="0" dirty="0" smtClean="0"/>
              <a:t>)</a:t>
            </a:r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grpSp>
        <p:nvGrpSpPr>
          <p:cNvPr id="32" name="Group 38"/>
          <p:cNvGrpSpPr>
            <a:grpSpLocks/>
          </p:cNvGrpSpPr>
          <p:nvPr/>
        </p:nvGrpSpPr>
        <p:grpSpPr bwMode="auto">
          <a:xfrm>
            <a:off x="4672013" y="4672013"/>
            <a:ext cx="1614487" cy="2057400"/>
            <a:chOff x="4215" y="2487"/>
            <a:chExt cx="1017" cy="1296"/>
          </a:xfrm>
        </p:grpSpPr>
        <p:sp>
          <p:nvSpPr>
            <p:cNvPr id="34" name="Line 5"/>
            <p:cNvSpPr>
              <a:spLocks noChangeShapeType="1"/>
            </p:cNvSpPr>
            <p:nvPr/>
          </p:nvSpPr>
          <p:spPr bwMode="auto">
            <a:xfrm>
              <a:off x="4215" y="2487"/>
              <a:ext cx="101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8" name="Line 25"/>
            <p:cNvSpPr>
              <a:spLocks noChangeShapeType="1"/>
            </p:cNvSpPr>
            <p:nvPr/>
          </p:nvSpPr>
          <p:spPr bwMode="auto">
            <a:xfrm>
              <a:off x="4221" y="2487"/>
              <a:ext cx="0" cy="12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2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43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115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Line 7"/>
          <p:cNvSpPr>
            <a:spLocks noChangeShapeType="1"/>
          </p:cNvSpPr>
          <p:nvPr/>
        </p:nvSpPr>
        <p:spPr bwMode="auto">
          <a:xfrm>
            <a:off x="2871788" y="46720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686300" y="4681538"/>
            <a:ext cx="1600200" cy="2057400"/>
            <a:chOff x="4224" y="2496"/>
            <a:chExt cx="1008" cy="1296"/>
          </a:xfrm>
        </p:grpSpPr>
        <p:sp>
          <p:nvSpPr>
            <p:cNvPr id="67616" name="Line 31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617" name="Line 32"/>
            <p:cNvSpPr>
              <a:spLocks noChangeShapeType="1"/>
            </p:cNvSpPr>
            <p:nvPr/>
          </p:nvSpPr>
          <p:spPr bwMode="auto">
            <a:xfrm>
              <a:off x="4224" y="2496"/>
              <a:ext cx="1008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22888" name="Line 8"/>
          <p:cNvSpPr>
            <a:spLocks noChangeAspect="1" noChangeShapeType="1"/>
          </p:cNvSpPr>
          <p:nvPr/>
        </p:nvSpPr>
        <p:spPr bwMode="auto">
          <a:xfrm flipH="1">
            <a:off x="2857500" y="50196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590" name="Line 16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4672013" y="4672013"/>
            <a:ext cx="1614487" cy="2057400"/>
            <a:chOff x="4215" y="2487"/>
            <a:chExt cx="1017" cy="1296"/>
          </a:xfrm>
        </p:grpSpPr>
        <p:sp>
          <p:nvSpPr>
            <p:cNvPr id="67614" name="Line 5"/>
            <p:cNvSpPr>
              <a:spLocks noChangeShapeType="1"/>
            </p:cNvSpPr>
            <p:nvPr/>
          </p:nvSpPr>
          <p:spPr bwMode="auto">
            <a:xfrm>
              <a:off x="4215" y="2487"/>
              <a:ext cx="101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615" name="Line 25"/>
            <p:cNvSpPr>
              <a:spLocks noChangeShapeType="1"/>
            </p:cNvSpPr>
            <p:nvPr/>
          </p:nvSpPr>
          <p:spPr bwMode="auto">
            <a:xfrm>
              <a:off x="4221" y="2487"/>
              <a:ext cx="0" cy="12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7597" name="Rectangle 13"/>
          <p:cNvSpPr>
            <a:spLocks noChangeArrowheads="1"/>
          </p:cNvSpPr>
          <p:nvPr/>
        </p:nvSpPr>
        <p:spPr bwMode="auto">
          <a:xfrm>
            <a:off x="-2095500" y="4725988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kumimoji="0" lang="en-US" altLang="en-US" sz="1800" b="0" dirty="0">
              <a:solidFill>
                <a:srgbClr val="000000"/>
              </a:solidFill>
            </a:endParaRPr>
          </a:p>
        </p:txBody>
      </p:sp>
      <p:sp>
        <p:nvSpPr>
          <p:cNvPr id="67598" name="Line 15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00" name="Text Box 18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122901" name="Text Box 21"/>
          <p:cNvSpPr txBox="1">
            <a:spLocks noChangeArrowheads="1"/>
          </p:cNvSpPr>
          <p:nvPr/>
        </p:nvSpPr>
        <p:spPr bwMode="auto">
          <a:xfrm>
            <a:off x="2455743" y="4852980"/>
            <a:ext cx="47301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67602" name="Text Box 22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122904" name="Text Box 24"/>
          <p:cNvSpPr txBox="1">
            <a:spLocks noChangeArrowheads="1"/>
          </p:cNvSpPr>
          <p:nvPr/>
        </p:nvSpPr>
        <p:spPr bwMode="auto">
          <a:xfrm>
            <a:off x="2382349" y="5753099"/>
            <a:ext cx="633412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-0.9</a:t>
            </a:r>
            <a:endParaRPr kumimoji="0" lang="en-US" altLang="en-US" sz="1600" b="0" i="1" baseline="-25000" dirty="0">
              <a:solidFill>
                <a:srgbClr val="FF0000"/>
              </a:solidFill>
            </a:endParaRPr>
          </a:p>
        </p:txBody>
      </p:sp>
      <p:sp>
        <p:nvSpPr>
          <p:cNvPr id="67604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122915" name="Line 35"/>
          <p:cNvSpPr>
            <a:spLocks noChangeAspect="1" noChangeShapeType="1"/>
          </p:cNvSpPr>
          <p:nvPr/>
        </p:nvSpPr>
        <p:spPr bwMode="auto">
          <a:xfrm>
            <a:off x="4686300" y="50196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919" name="Line 39"/>
          <p:cNvSpPr>
            <a:spLocks noChangeAspect="1" noChangeShapeType="1"/>
          </p:cNvSpPr>
          <p:nvPr/>
        </p:nvSpPr>
        <p:spPr bwMode="auto">
          <a:xfrm>
            <a:off x="4686300" y="5024438"/>
            <a:ext cx="1065213" cy="11144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903" name="Line 23"/>
          <p:cNvSpPr>
            <a:spLocks noChangeShapeType="1"/>
          </p:cNvSpPr>
          <p:nvPr/>
        </p:nvSpPr>
        <p:spPr bwMode="auto">
          <a:xfrm flipH="1">
            <a:off x="2909888" y="5876925"/>
            <a:ext cx="2605087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08" name="Text Box 42"/>
          <p:cNvSpPr txBox="1">
            <a:spLocks noChangeArrowheads="1"/>
          </p:cNvSpPr>
          <p:nvPr/>
        </p:nvSpPr>
        <p:spPr bwMode="auto">
          <a:xfrm>
            <a:off x="6267450" y="45767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7611" name="Rectangle 45"/>
          <p:cNvSpPr>
            <a:spLocks noChangeArrowheads="1"/>
          </p:cNvSpPr>
          <p:nvPr/>
        </p:nvSpPr>
        <p:spPr bwMode="auto">
          <a:xfrm>
            <a:off x="2834289" y="40005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12" name="Text Box 46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33" name="Text Box 13"/>
          <p:cNvSpPr txBox="1">
            <a:spLocks noChangeArrowheads="1"/>
          </p:cNvSpPr>
          <p:nvPr/>
        </p:nvSpPr>
        <p:spPr bwMode="auto">
          <a:xfrm>
            <a:off x="4735513" y="3530600"/>
            <a:ext cx="1857375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9900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kumimoji="0" lang="en-US" altLang="en-US" sz="1800">
                <a:solidFill>
                  <a:srgbClr val="990099"/>
                </a:solidFill>
                <a:latin typeface="Arial" panose="020B0604020202020204" pitchFamily="34" charset="0"/>
              </a:rPr>
              <a:t>Crisis mode</a:t>
            </a:r>
          </a:p>
        </p:txBody>
      </p:sp>
      <p:sp>
        <p:nvSpPr>
          <p:cNvPr id="35" name="Text Box 43"/>
          <p:cNvSpPr txBox="1">
            <a:spLocks noChangeArrowheads="1"/>
          </p:cNvSpPr>
          <p:nvPr/>
        </p:nvSpPr>
        <p:spPr bwMode="auto">
          <a:xfrm>
            <a:off x="2460263" y="4857018"/>
            <a:ext cx="845884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39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10/08</a:t>
            </a:r>
            <a:r>
              <a:rPr lang="en-US" altLang="en-US" sz="1600" b="0" kern="0" dirty="0"/>
              <a:t>, the Fed began paying interest on reserves (</a:t>
            </a:r>
            <a:r>
              <a:rPr lang="en-US" altLang="en-US" sz="1600" b="0" i="1" kern="0" dirty="0" err="1"/>
              <a:t>i</a:t>
            </a:r>
            <a:r>
              <a:rPr lang="en-US" altLang="en-US" sz="1600" b="0" i="1" kern="0" baseline="-25000" dirty="0" err="1"/>
              <a:t>or</a:t>
            </a:r>
            <a:r>
              <a:rPr lang="en-US" altLang="en-US" sz="1600" b="0" kern="0" dirty="0" smtClean="0"/>
              <a:t>)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After the Fed purchased of trillions of dollars in securities,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reserves supply increased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The federal funds rate may have went negative.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Setting interest on reserves put a price floor on the federal funds rate</a:t>
            </a:r>
            <a:endParaRPr lang="en-US" altLang="en-US" sz="1600" b="0" kern="0" dirty="0">
              <a:solidFill>
                <a:srgbClr val="FF0000"/>
              </a:solidFill>
            </a:endParaRPr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42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887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11111E-6 L 0.09167 1.11111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22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2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229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8" grpId="0" animBg="1"/>
      <p:bldP spid="122888" grpId="1" animBg="1"/>
      <p:bldP spid="122901" grpId="0"/>
      <p:bldP spid="122904" grpId="0"/>
      <p:bldP spid="122904" grpId="1"/>
      <p:bldP spid="122915" grpId="0" animBg="1"/>
      <p:bldP spid="122919" grpId="0" animBg="1"/>
      <p:bldP spid="122903" grpId="0" animBg="1"/>
      <p:bldP spid="122903" grpId="1" animBg="1"/>
      <p:bldP spid="33" grpId="0" animBg="1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>
            <a:off x="2871788" y="46720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68611" name="Group 3"/>
          <p:cNvGrpSpPr>
            <a:grpSpLocks/>
          </p:cNvGrpSpPr>
          <p:nvPr/>
        </p:nvGrpSpPr>
        <p:grpSpPr bwMode="auto">
          <a:xfrm>
            <a:off x="5905500" y="4672013"/>
            <a:ext cx="762000" cy="2057400"/>
            <a:chOff x="4224" y="2496"/>
            <a:chExt cx="1008" cy="1296"/>
          </a:xfrm>
        </p:grpSpPr>
        <p:sp>
          <p:nvSpPr>
            <p:cNvPr id="68632" name="Line 4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633" name="Line 5"/>
            <p:cNvSpPr>
              <a:spLocks noChangeShapeType="1"/>
            </p:cNvSpPr>
            <p:nvPr/>
          </p:nvSpPr>
          <p:spPr bwMode="auto">
            <a:xfrm>
              <a:off x="4224" y="2496"/>
              <a:ext cx="1008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8612" name="Line 6"/>
          <p:cNvSpPr>
            <a:spLocks noChangeAspect="1" noChangeShapeType="1"/>
          </p:cNvSpPr>
          <p:nvPr/>
        </p:nvSpPr>
        <p:spPr bwMode="auto">
          <a:xfrm flipH="1">
            <a:off x="2857500" y="50196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3" name="Line 7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0" name="Line 19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2" name="Text Box 21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68624" name="Line 30"/>
          <p:cNvSpPr>
            <a:spLocks noChangeAspect="1" noChangeShapeType="1"/>
          </p:cNvSpPr>
          <p:nvPr/>
        </p:nvSpPr>
        <p:spPr bwMode="auto">
          <a:xfrm>
            <a:off x="4686300" y="50196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5" name="Text Box 34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27" name="Text Box 36"/>
          <p:cNvSpPr txBox="1">
            <a:spLocks noChangeArrowheads="1"/>
          </p:cNvSpPr>
          <p:nvPr/>
        </p:nvSpPr>
        <p:spPr bwMode="auto">
          <a:xfrm>
            <a:off x="6267450" y="45767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27" name="Rectangle 45"/>
          <p:cNvSpPr>
            <a:spLocks noChangeArrowheads="1"/>
          </p:cNvSpPr>
          <p:nvPr/>
        </p:nvSpPr>
        <p:spPr bwMode="auto">
          <a:xfrm>
            <a:off x="2834289" y="40005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32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10/08</a:t>
            </a:r>
            <a:r>
              <a:rPr lang="en-US" altLang="en-US" sz="1600" b="0" kern="0" dirty="0"/>
              <a:t>, the Fed began paying interest on reserves (</a:t>
            </a:r>
            <a:r>
              <a:rPr lang="en-US" altLang="en-US" sz="1600" b="0" i="1" kern="0" dirty="0" err="1"/>
              <a:t>i</a:t>
            </a:r>
            <a:r>
              <a:rPr lang="en-US" altLang="en-US" sz="1600" b="0" i="1" kern="0" baseline="-25000" dirty="0" err="1"/>
              <a:t>or</a:t>
            </a:r>
            <a:r>
              <a:rPr lang="en-US" altLang="en-US" sz="1600" b="0" kern="0" dirty="0" smtClean="0"/>
              <a:t>)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After the Fed purchased of trillions of dollars in securities,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reserves supply increased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The federal funds rate may have went negative.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Crisis mode allows the Fed to </a:t>
            </a:r>
            <a:r>
              <a:rPr kumimoji="0" lang="en-US" altLang="en-US" sz="1600" dirty="0" smtClean="0">
                <a:solidFill>
                  <a:srgbClr val="FF0000"/>
                </a:solidFill>
              </a:rPr>
              <a:t>buy</a:t>
            </a:r>
            <a:r>
              <a:rPr kumimoji="0" lang="en-US" altLang="en-US" sz="1600" dirty="0" smtClean="0">
                <a:solidFill>
                  <a:srgbClr val="000000"/>
                </a:solidFill>
              </a:rPr>
              <a:t>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or</a:t>
            </a:r>
            <a:r>
              <a:rPr kumimoji="0" lang="en-US" altLang="en-US" sz="1600" dirty="0">
                <a:solidFill>
                  <a:srgbClr val="FF0000"/>
                </a:solidFill>
              </a:rPr>
              <a:t> </a:t>
            </a:r>
            <a:r>
              <a:rPr kumimoji="0" lang="en-US" altLang="en-US" sz="1600" dirty="0"/>
              <a:t>sell</a:t>
            </a:r>
            <a:r>
              <a:rPr kumimoji="0" lang="en-US" altLang="en-US" sz="1600" dirty="0">
                <a:solidFill>
                  <a:srgbClr val="FF0000"/>
                </a:solidFill>
              </a:rPr>
              <a:t>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as many securities as it wants without changing the federal funds rate.</a:t>
            </a:r>
          </a:p>
          <a:p>
            <a:pPr marL="828675" lvl="1" indent="-371475">
              <a:spcBef>
                <a:spcPts val="0"/>
              </a:spcBef>
            </a:pPr>
            <a:endParaRPr lang="en-US" altLang="en-US" sz="1600" kern="0" dirty="0">
              <a:solidFill>
                <a:srgbClr val="FF0000"/>
              </a:solidFill>
            </a:endParaRPr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6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37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819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>
            <a:off x="2871788" y="46720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2" name="Line 6"/>
          <p:cNvSpPr>
            <a:spLocks noChangeAspect="1" noChangeShapeType="1"/>
          </p:cNvSpPr>
          <p:nvPr/>
        </p:nvSpPr>
        <p:spPr bwMode="auto">
          <a:xfrm flipH="1">
            <a:off x="2857500" y="50196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3" name="Line 7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0" name="Line 19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2" name="Text Box 21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68624" name="Line 30"/>
          <p:cNvSpPr>
            <a:spLocks noChangeAspect="1" noChangeShapeType="1"/>
          </p:cNvSpPr>
          <p:nvPr/>
        </p:nvSpPr>
        <p:spPr bwMode="auto">
          <a:xfrm>
            <a:off x="4686300" y="50196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5" name="Text Box 34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27" name="Text Box 36"/>
          <p:cNvSpPr txBox="1">
            <a:spLocks noChangeArrowheads="1"/>
          </p:cNvSpPr>
          <p:nvPr/>
        </p:nvSpPr>
        <p:spPr bwMode="auto">
          <a:xfrm>
            <a:off x="6267450" y="45767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27" name="Rectangle 45"/>
          <p:cNvSpPr>
            <a:spLocks noChangeArrowheads="1"/>
          </p:cNvSpPr>
          <p:nvPr/>
        </p:nvSpPr>
        <p:spPr bwMode="auto">
          <a:xfrm>
            <a:off x="2834289" y="40005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32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10/08</a:t>
            </a:r>
            <a:r>
              <a:rPr lang="en-US" altLang="en-US" sz="1600" b="0" kern="0" dirty="0"/>
              <a:t>, the Fed began paying interest on reserves (</a:t>
            </a:r>
            <a:r>
              <a:rPr lang="en-US" altLang="en-US" sz="1600" b="0" i="1" kern="0" dirty="0" err="1"/>
              <a:t>i</a:t>
            </a:r>
            <a:r>
              <a:rPr lang="en-US" altLang="en-US" sz="1600" b="0" i="1" kern="0" baseline="-25000" dirty="0" err="1"/>
              <a:t>or</a:t>
            </a:r>
            <a:r>
              <a:rPr lang="en-US" altLang="en-US" sz="1600" b="0" kern="0" dirty="0" smtClean="0"/>
              <a:t>)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After the Fed purchased of trillions of dollars in securities,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reserves supply increased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The federal funds rate may have went negative.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Crisis mode allows the Fed to </a:t>
            </a:r>
            <a:r>
              <a:rPr kumimoji="0" lang="en-US" altLang="en-US" sz="1600" dirty="0" smtClean="0"/>
              <a:t>buy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or</a:t>
            </a:r>
            <a:r>
              <a:rPr kumimoji="0" lang="en-US" altLang="en-US" sz="1600" dirty="0">
                <a:solidFill>
                  <a:srgbClr val="FF0000"/>
                </a:solidFill>
              </a:rPr>
              <a:t> sell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as many securities as it wants without changing the federal funds rate.</a:t>
            </a:r>
          </a:p>
          <a:p>
            <a:pPr marL="828675" lvl="1" indent="-371475">
              <a:spcBef>
                <a:spcPts val="0"/>
              </a:spcBef>
            </a:pPr>
            <a:endParaRPr lang="en-US" altLang="en-US" sz="1600" kern="0" dirty="0">
              <a:solidFill>
                <a:srgbClr val="FF0000"/>
              </a:solidFill>
            </a:endParaRPr>
          </a:p>
        </p:txBody>
      </p:sp>
      <p:grpSp>
        <p:nvGrpSpPr>
          <p:cNvPr id="33" name="Group 3"/>
          <p:cNvGrpSpPr>
            <a:grpSpLocks/>
          </p:cNvGrpSpPr>
          <p:nvPr/>
        </p:nvGrpSpPr>
        <p:grpSpPr bwMode="auto">
          <a:xfrm>
            <a:off x="5156045" y="4672013"/>
            <a:ext cx="1097642" cy="2057400"/>
            <a:chOff x="4207" y="2496"/>
            <a:chExt cx="1452" cy="1296"/>
          </a:xfrm>
        </p:grpSpPr>
        <p:sp>
          <p:nvSpPr>
            <p:cNvPr id="34" name="Line 4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" name="Line 5"/>
            <p:cNvSpPr>
              <a:spLocks noChangeShapeType="1"/>
            </p:cNvSpPr>
            <p:nvPr/>
          </p:nvSpPr>
          <p:spPr bwMode="auto">
            <a:xfrm>
              <a:off x="4207" y="2496"/>
              <a:ext cx="1452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8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40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494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>
            <a:off x="2871788" y="46720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68611" name="Group 3"/>
          <p:cNvGrpSpPr>
            <a:grpSpLocks/>
          </p:cNvGrpSpPr>
          <p:nvPr/>
        </p:nvGrpSpPr>
        <p:grpSpPr bwMode="auto">
          <a:xfrm>
            <a:off x="5905500" y="4672013"/>
            <a:ext cx="762000" cy="2057400"/>
            <a:chOff x="4224" y="2496"/>
            <a:chExt cx="1008" cy="1296"/>
          </a:xfrm>
        </p:grpSpPr>
        <p:sp>
          <p:nvSpPr>
            <p:cNvPr id="68632" name="Line 4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633" name="Line 5"/>
            <p:cNvSpPr>
              <a:spLocks noChangeShapeType="1"/>
            </p:cNvSpPr>
            <p:nvPr/>
          </p:nvSpPr>
          <p:spPr bwMode="auto">
            <a:xfrm>
              <a:off x="4224" y="2496"/>
              <a:ext cx="1008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8612" name="Line 6"/>
          <p:cNvSpPr>
            <a:spLocks noChangeAspect="1" noChangeShapeType="1"/>
          </p:cNvSpPr>
          <p:nvPr/>
        </p:nvSpPr>
        <p:spPr bwMode="auto">
          <a:xfrm flipH="1">
            <a:off x="2857500" y="50196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3" name="Line 7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0" name="Line 19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2" name="Text Box 21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68624" name="Line 30"/>
          <p:cNvSpPr>
            <a:spLocks noChangeAspect="1" noChangeShapeType="1"/>
          </p:cNvSpPr>
          <p:nvPr/>
        </p:nvSpPr>
        <p:spPr bwMode="auto">
          <a:xfrm>
            <a:off x="4686300" y="50196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5" name="Text Box 34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27" name="Text Box 36"/>
          <p:cNvSpPr txBox="1">
            <a:spLocks noChangeArrowheads="1"/>
          </p:cNvSpPr>
          <p:nvPr/>
        </p:nvSpPr>
        <p:spPr bwMode="auto">
          <a:xfrm>
            <a:off x="6267450" y="45767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27" name="Rectangle 45"/>
          <p:cNvSpPr>
            <a:spLocks noChangeArrowheads="1"/>
          </p:cNvSpPr>
          <p:nvPr/>
        </p:nvSpPr>
        <p:spPr bwMode="auto">
          <a:xfrm>
            <a:off x="2834289" y="40005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32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10/08</a:t>
            </a:r>
            <a:r>
              <a:rPr lang="en-US" altLang="en-US" sz="1600" b="0" kern="0" dirty="0"/>
              <a:t>, the Fed began paying interest on reserves (</a:t>
            </a:r>
            <a:r>
              <a:rPr lang="en-US" altLang="en-US" sz="1600" b="0" i="1" kern="0" dirty="0" err="1"/>
              <a:t>i</a:t>
            </a:r>
            <a:r>
              <a:rPr lang="en-US" altLang="en-US" sz="1600" b="0" i="1" kern="0" baseline="-25000" dirty="0" err="1"/>
              <a:t>or</a:t>
            </a:r>
            <a:r>
              <a:rPr lang="en-US" altLang="en-US" sz="1600" b="0" kern="0" dirty="0" smtClean="0"/>
              <a:t>)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After the Fed purchased of trillions of dollars in securities,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reserves supply increased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The federal funds rate may have went negative.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Crisis mode allows the Fed to </a:t>
            </a:r>
            <a:r>
              <a:rPr kumimoji="0" lang="en-US" altLang="en-US" sz="1600" dirty="0" smtClean="0">
                <a:solidFill>
                  <a:srgbClr val="FF0000"/>
                </a:solidFill>
              </a:rPr>
              <a:t>buy</a:t>
            </a:r>
            <a:r>
              <a:rPr kumimoji="0" lang="en-US" altLang="en-US" sz="1600" dirty="0" smtClean="0">
                <a:solidFill>
                  <a:srgbClr val="000000"/>
                </a:solidFill>
              </a:rPr>
              <a:t>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or</a:t>
            </a:r>
            <a:r>
              <a:rPr kumimoji="0" lang="en-US" altLang="en-US" sz="1600" dirty="0">
                <a:solidFill>
                  <a:srgbClr val="FF0000"/>
                </a:solidFill>
              </a:rPr>
              <a:t> </a:t>
            </a:r>
            <a:r>
              <a:rPr kumimoji="0" lang="en-US" altLang="en-US" sz="1600" dirty="0"/>
              <a:t>sell</a:t>
            </a:r>
            <a:r>
              <a:rPr kumimoji="0" lang="en-US" altLang="en-US" sz="1600" dirty="0">
                <a:solidFill>
                  <a:srgbClr val="FF0000"/>
                </a:solidFill>
              </a:rPr>
              <a:t>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as many securities as it wants without changing the federal funds rate.</a:t>
            </a:r>
          </a:p>
          <a:p>
            <a:pPr marL="828675" lvl="1" indent="-371475">
              <a:spcBef>
                <a:spcPts val="0"/>
              </a:spcBef>
            </a:pPr>
            <a:endParaRPr lang="en-US" altLang="en-US" sz="1600" kern="0" dirty="0">
              <a:solidFill>
                <a:srgbClr val="FF0000"/>
              </a:solidFill>
            </a:endParaRPr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6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37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413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>
            <a:off x="2871788" y="46720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2" name="Line 6"/>
          <p:cNvSpPr>
            <a:spLocks noChangeAspect="1" noChangeShapeType="1"/>
          </p:cNvSpPr>
          <p:nvPr/>
        </p:nvSpPr>
        <p:spPr bwMode="auto">
          <a:xfrm flipH="1">
            <a:off x="2857500" y="50196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3" name="Line 7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0" name="Line 19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2" name="Text Box 21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68624" name="Line 30"/>
          <p:cNvSpPr>
            <a:spLocks noChangeAspect="1" noChangeShapeType="1"/>
          </p:cNvSpPr>
          <p:nvPr/>
        </p:nvSpPr>
        <p:spPr bwMode="auto">
          <a:xfrm>
            <a:off x="4686300" y="50196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5" name="Text Box 34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27" name="Text Box 36"/>
          <p:cNvSpPr txBox="1">
            <a:spLocks noChangeArrowheads="1"/>
          </p:cNvSpPr>
          <p:nvPr/>
        </p:nvSpPr>
        <p:spPr bwMode="auto">
          <a:xfrm>
            <a:off x="6267450" y="45767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0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32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10/08</a:t>
            </a:r>
            <a:r>
              <a:rPr lang="en-US" altLang="en-US" sz="1600" b="0" kern="0" dirty="0"/>
              <a:t>, the Fed began paying interest on reserves (</a:t>
            </a:r>
            <a:r>
              <a:rPr lang="en-US" altLang="en-US" sz="1600" b="0" i="1" kern="0" dirty="0" err="1"/>
              <a:t>i</a:t>
            </a:r>
            <a:r>
              <a:rPr lang="en-US" altLang="en-US" sz="1600" b="0" i="1" kern="0" baseline="-25000" dirty="0" err="1"/>
              <a:t>or</a:t>
            </a:r>
            <a:r>
              <a:rPr lang="en-US" altLang="en-US" sz="1600" b="0" kern="0" dirty="0" smtClean="0"/>
              <a:t>)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After the Fed purchased of trillions of dollars in securities,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reserves supply increased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The federal funds rate may have went negative.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Crisis mode allows the Fed to </a:t>
            </a:r>
            <a:r>
              <a:rPr kumimoji="0" lang="en-US" altLang="en-US" sz="1600" dirty="0" smtClean="0"/>
              <a:t>buy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or</a:t>
            </a:r>
            <a:r>
              <a:rPr kumimoji="0" lang="en-US" altLang="en-US" sz="1600" dirty="0">
                <a:solidFill>
                  <a:srgbClr val="FF0000"/>
                </a:solidFill>
              </a:rPr>
              <a:t> sell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as many securities as it wants without changing the federal funds rate.</a:t>
            </a:r>
          </a:p>
          <a:p>
            <a:pPr marL="828675" lvl="1" indent="-371475">
              <a:spcBef>
                <a:spcPts val="0"/>
              </a:spcBef>
            </a:pPr>
            <a:endParaRPr lang="en-US" altLang="en-US" sz="1600" kern="0" dirty="0">
              <a:solidFill>
                <a:srgbClr val="FF0000"/>
              </a:solidFill>
            </a:endParaRPr>
          </a:p>
        </p:txBody>
      </p:sp>
      <p:grpSp>
        <p:nvGrpSpPr>
          <p:cNvPr id="33" name="Group 3"/>
          <p:cNvGrpSpPr>
            <a:grpSpLocks/>
          </p:cNvGrpSpPr>
          <p:nvPr/>
        </p:nvGrpSpPr>
        <p:grpSpPr bwMode="auto">
          <a:xfrm>
            <a:off x="5156045" y="4672013"/>
            <a:ext cx="1097642" cy="2057400"/>
            <a:chOff x="4207" y="2496"/>
            <a:chExt cx="1452" cy="1296"/>
          </a:xfrm>
        </p:grpSpPr>
        <p:sp>
          <p:nvSpPr>
            <p:cNvPr id="34" name="Line 4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" name="Line 5"/>
            <p:cNvSpPr>
              <a:spLocks noChangeShapeType="1"/>
            </p:cNvSpPr>
            <p:nvPr/>
          </p:nvSpPr>
          <p:spPr bwMode="auto">
            <a:xfrm>
              <a:off x="4207" y="2496"/>
              <a:ext cx="1452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8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40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796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33" name="Text Box 19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5" name="Text Box 25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37" name="Line 33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38" name="Group 36"/>
          <p:cNvGrpSpPr>
            <a:grpSpLocks/>
          </p:cNvGrpSpPr>
          <p:nvPr/>
        </p:nvGrpSpPr>
        <p:grpSpPr bwMode="auto">
          <a:xfrm>
            <a:off x="2857500" y="5019675"/>
            <a:ext cx="4267200" cy="619125"/>
            <a:chOff x="3072" y="2706"/>
            <a:chExt cx="2688" cy="390"/>
          </a:xfrm>
        </p:grpSpPr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4212" y="2712"/>
              <a:ext cx="384" cy="3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0" lang="en-US" alt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40" name="Group 27"/>
            <p:cNvGrpSpPr>
              <a:grpSpLocks/>
            </p:cNvGrpSpPr>
            <p:nvPr/>
          </p:nvGrpSpPr>
          <p:grpSpPr bwMode="auto">
            <a:xfrm>
              <a:off x="3072" y="2706"/>
              <a:ext cx="2688" cy="0"/>
              <a:chOff x="3072" y="2706"/>
              <a:chExt cx="2688" cy="0"/>
            </a:xfrm>
          </p:grpSpPr>
          <p:sp>
            <p:nvSpPr>
              <p:cNvPr id="41" name="Line 24"/>
              <p:cNvSpPr>
                <a:spLocks noChangeAspect="1" noChangeShapeType="1"/>
              </p:cNvSpPr>
              <p:nvPr/>
            </p:nvSpPr>
            <p:spPr bwMode="auto">
              <a:xfrm>
                <a:off x="4224" y="2706"/>
                <a:ext cx="15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2" name="Line 7"/>
              <p:cNvSpPr>
                <a:spLocks noChangeAspect="1" noChangeShapeType="1"/>
              </p:cNvSpPr>
              <p:nvPr/>
            </p:nvSpPr>
            <p:spPr bwMode="auto">
              <a:xfrm flipH="1">
                <a:off x="3072" y="2706"/>
                <a:ext cx="115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 type="none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43" name="Line 17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44" name="Group 30"/>
          <p:cNvGrpSpPr>
            <a:grpSpLocks/>
          </p:cNvGrpSpPr>
          <p:nvPr/>
        </p:nvGrpSpPr>
        <p:grpSpPr bwMode="auto">
          <a:xfrm>
            <a:off x="2871788" y="4576763"/>
            <a:ext cx="4252913" cy="2152650"/>
            <a:chOff x="3081" y="2427"/>
            <a:chExt cx="2679" cy="1356"/>
          </a:xfrm>
        </p:grpSpPr>
        <p:sp>
          <p:nvSpPr>
            <p:cNvPr id="45" name="Line 3"/>
            <p:cNvSpPr>
              <a:spLocks noChangeShapeType="1"/>
            </p:cNvSpPr>
            <p:nvPr/>
          </p:nvSpPr>
          <p:spPr bwMode="auto">
            <a:xfrm>
              <a:off x="3081" y="2487"/>
              <a:ext cx="210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46" name="Group 4"/>
            <p:cNvGrpSpPr>
              <a:grpSpLocks/>
            </p:cNvGrpSpPr>
            <p:nvPr/>
          </p:nvGrpSpPr>
          <p:grpSpPr bwMode="auto">
            <a:xfrm>
              <a:off x="4728" y="2487"/>
              <a:ext cx="480" cy="1296"/>
              <a:chOff x="4224" y="2496"/>
              <a:chExt cx="1008" cy="1296"/>
            </a:xfrm>
          </p:grpSpPr>
          <p:sp>
            <p:nvSpPr>
              <p:cNvPr id="50" name="Line 5"/>
              <p:cNvSpPr>
                <a:spLocks noChangeShapeType="1"/>
              </p:cNvSpPr>
              <p:nvPr/>
            </p:nvSpPr>
            <p:spPr bwMode="auto">
              <a:xfrm>
                <a:off x="4224" y="2496"/>
                <a:ext cx="0" cy="1296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 type="oval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1" name="Line 6"/>
              <p:cNvSpPr>
                <a:spLocks noChangeShapeType="1"/>
              </p:cNvSpPr>
              <p:nvPr/>
            </p:nvSpPr>
            <p:spPr bwMode="auto">
              <a:xfrm>
                <a:off x="4224" y="2496"/>
                <a:ext cx="1008" cy="0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47" name="Text Box 22"/>
            <p:cNvSpPr txBox="1">
              <a:spLocks noChangeArrowheads="1"/>
            </p:cNvSpPr>
            <p:nvPr/>
          </p:nvSpPr>
          <p:spPr bwMode="auto">
            <a:xfrm>
              <a:off x="5220" y="2427"/>
              <a:ext cx="540" cy="40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en-US" sz="1600" b="0" i="1">
                  <a:solidFill>
                    <a:srgbClr val="000000"/>
                  </a:solidFill>
                  <a:cs typeface="Times New Roman" panose="02020603050405020304" pitchFamily="18" charset="0"/>
                </a:rPr>
                <a:t>S</a:t>
              </a:r>
              <a:r>
                <a:rPr kumimoji="0" lang="en-US" altLang="en-US" sz="1600" b="0" i="1" baseline="30000">
                  <a:solidFill>
                    <a:srgbClr val="000000"/>
                  </a:solidFill>
                  <a:cs typeface="Times New Roman" panose="02020603050405020304" pitchFamily="18" charset="0"/>
                </a:rPr>
                <a:t>R</a:t>
              </a:r>
              <a:endParaRPr kumimoji="0" lang="en-US" altLang="en-US" sz="1600" b="0" baseline="30000">
                <a:solidFill>
                  <a:srgbClr val="000000"/>
                </a:solidFill>
              </a:endParaRPr>
            </a:p>
          </p:txBody>
        </p:sp>
      </p:grp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10/08</a:t>
            </a:r>
            <a:r>
              <a:rPr lang="en-US" altLang="en-US" sz="1600" b="0" kern="0" dirty="0"/>
              <a:t>, the Fed began paying interest on reserves (</a:t>
            </a:r>
            <a:r>
              <a:rPr lang="en-US" altLang="en-US" sz="1600" b="0" i="1" kern="0" dirty="0" err="1"/>
              <a:t>i</a:t>
            </a:r>
            <a:r>
              <a:rPr lang="en-US" altLang="en-US" sz="1600" b="0" i="1" kern="0" baseline="-25000" dirty="0" err="1"/>
              <a:t>or</a:t>
            </a:r>
            <a:r>
              <a:rPr lang="en-US" altLang="en-US" sz="1600" b="0" kern="0" dirty="0" smtClean="0"/>
              <a:t>)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After the Fed purchased of trillions of dollars in securities,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reserves supply increased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The federal funds rate may have went negative.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Crisis mode allows the Fed to </a:t>
            </a:r>
            <a:r>
              <a:rPr kumimoji="0" lang="en-US" altLang="en-US" sz="1600" dirty="0" smtClean="0">
                <a:solidFill>
                  <a:srgbClr val="FF0000"/>
                </a:solidFill>
              </a:rPr>
              <a:t>buy</a:t>
            </a:r>
            <a:r>
              <a:rPr kumimoji="0" lang="en-US" altLang="en-US" sz="1600" dirty="0" smtClean="0">
                <a:solidFill>
                  <a:srgbClr val="000000"/>
                </a:solidFill>
              </a:rPr>
              <a:t>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or</a:t>
            </a:r>
            <a:r>
              <a:rPr kumimoji="0" lang="en-US" altLang="en-US" sz="1600" dirty="0">
                <a:solidFill>
                  <a:srgbClr val="FF0000"/>
                </a:solidFill>
              </a:rPr>
              <a:t> </a:t>
            </a:r>
            <a:r>
              <a:rPr kumimoji="0" lang="en-US" altLang="en-US" sz="1600" dirty="0"/>
              <a:t>sell</a:t>
            </a:r>
            <a:r>
              <a:rPr kumimoji="0" lang="en-US" altLang="en-US" sz="1600" dirty="0">
                <a:solidFill>
                  <a:srgbClr val="FF0000"/>
                </a:solidFill>
              </a:rPr>
              <a:t>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as many securities as it wants without changing the federal funds rate.</a:t>
            </a:r>
          </a:p>
          <a:p>
            <a:pPr marL="828675" lvl="1" indent="-371475">
              <a:spcBef>
                <a:spcPts val="0"/>
              </a:spcBef>
            </a:pPr>
            <a:endParaRPr lang="en-US" altLang="en-US" sz="1600" kern="0" dirty="0">
              <a:solidFill>
                <a:srgbClr val="FF0000"/>
              </a:solidFill>
            </a:endParaRPr>
          </a:p>
        </p:txBody>
      </p:sp>
      <p:sp>
        <p:nvSpPr>
          <p:cNvPr id="58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9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60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706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33" name="Text Box 19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5" name="Text Box 25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37" name="Line 33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38" name="Group 36"/>
          <p:cNvGrpSpPr>
            <a:grpSpLocks/>
          </p:cNvGrpSpPr>
          <p:nvPr/>
        </p:nvGrpSpPr>
        <p:grpSpPr bwMode="auto">
          <a:xfrm>
            <a:off x="2857500" y="5019675"/>
            <a:ext cx="4267200" cy="619125"/>
            <a:chOff x="3072" y="2706"/>
            <a:chExt cx="2688" cy="390"/>
          </a:xfrm>
        </p:grpSpPr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4212" y="2712"/>
              <a:ext cx="384" cy="3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0" lang="en-US" alt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40" name="Group 27"/>
            <p:cNvGrpSpPr>
              <a:grpSpLocks/>
            </p:cNvGrpSpPr>
            <p:nvPr/>
          </p:nvGrpSpPr>
          <p:grpSpPr bwMode="auto">
            <a:xfrm>
              <a:off x="3072" y="2706"/>
              <a:ext cx="2688" cy="0"/>
              <a:chOff x="3072" y="2706"/>
              <a:chExt cx="2688" cy="0"/>
            </a:xfrm>
          </p:grpSpPr>
          <p:sp>
            <p:nvSpPr>
              <p:cNvPr id="41" name="Line 24"/>
              <p:cNvSpPr>
                <a:spLocks noChangeAspect="1" noChangeShapeType="1"/>
              </p:cNvSpPr>
              <p:nvPr/>
            </p:nvSpPr>
            <p:spPr bwMode="auto">
              <a:xfrm>
                <a:off x="4224" y="2706"/>
                <a:ext cx="15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2" name="Line 7"/>
              <p:cNvSpPr>
                <a:spLocks noChangeAspect="1" noChangeShapeType="1"/>
              </p:cNvSpPr>
              <p:nvPr/>
            </p:nvSpPr>
            <p:spPr bwMode="auto">
              <a:xfrm flipH="1">
                <a:off x="3072" y="2706"/>
                <a:ext cx="115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 type="none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43" name="Line 17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44" name="Group 30"/>
          <p:cNvGrpSpPr>
            <a:grpSpLocks/>
          </p:cNvGrpSpPr>
          <p:nvPr/>
        </p:nvGrpSpPr>
        <p:grpSpPr bwMode="auto">
          <a:xfrm>
            <a:off x="2871788" y="4576763"/>
            <a:ext cx="4252913" cy="2152650"/>
            <a:chOff x="3081" y="2427"/>
            <a:chExt cx="2679" cy="1356"/>
          </a:xfrm>
        </p:grpSpPr>
        <p:sp>
          <p:nvSpPr>
            <p:cNvPr id="45" name="Line 3"/>
            <p:cNvSpPr>
              <a:spLocks noChangeShapeType="1"/>
            </p:cNvSpPr>
            <p:nvPr/>
          </p:nvSpPr>
          <p:spPr bwMode="auto">
            <a:xfrm>
              <a:off x="3081" y="2487"/>
              <a:ext cx="210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46" name="Group 4"/>
            <p:cNvGrpSpPr>
              <a:grpSpLocks/>
            </p:cNvGrpSpPr>
            <p:nvPr/>
          </p:nvGrpSpPr>
          <p:grpSpPr bwMode="auto">
            <a:xfrm>
              <a:off x="4728" y="2487"/>
              <a:ext cx="480" cy="1296"/>
              <a:chOff x="4224" y="2496"/>
              <a:chExt cx="1008" cy="1296"/>
            </a:xfrm>
          </p:grpSpPr>
          <p:sp>
            <p:nvSpPr>
              <p:cNvPr id="50" name="Line 5"/>
              <p:cNvSpPr>
                <a:spLocks noChangeShapeType="1"/>
              </p:cNvSpPr>
              <p:nvPr/>
            </p:nvSpPr>
            <p:spPr bwMode="auto">
              <a:xfrm>
                <a:off x="4224" y="2496"/>
                <a:ext cx="0" cy="1296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 type="oval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1" name="Line 6"/>
              <p:cNvSpPr>
                <a:spLocks noChangeShapeType="1"/>
              </p:cNvSpPr>
              <p:nvPr/>
            </p:nvSpPr>
            <p:spPr bwMode="auto">
              <a:xfrm>
                <a:off x="4224" y="2496"/>
                <a:ext cx="1008" cy="0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47" name="Text Box 22"/>
            <p:cNvSpPr txBox="1">
              <a:spLocks noChangeArrowheads="1"/>
            </p:cNvSpPr>
            <p:nvPr/>
          </p:nvSpPr>
          <p:spPr bwMode="auto">
            <a:xfrm>
              <a:off x="5220" y="2427"/>
              <a:ext cx="540" cy="40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en-US" sz="1600" b="0" i="1">
                  <a:solidFill>
                    <a:srgbClr val="000000"/>
                  </a:solidFill>
                  <a:cs typeface="Times New Roman" panose="02020603050405020304" pitchFamily="18" charset="0"/>
                </a:rPr>
                <a:t>S</a:t>
              </a:r>
              <a:r>
                <a:rPr kumimoji="0" lang="en-US" altLang="en-US" sz="1600" b="0" i="1" baseline="30000">
                  <a:solidFill>
                    <a:srgbClr val="000000"/>
                  </a:solidFill>
                  <a:cs typeface="Times New Roman" panose="02020603050405020304" pitchFamily="18" charset="0"/>
                </a:rPr>
                <a:t>R</a:t>
              </a:r>
              <a:endParaRPr kumimoji="0" lang="en-US" altLang="en-US" sz="1600" b="0" baseline="30000">
                <a:solidFill>
                  <a:srgbClr val="000000"/>
                </a:solidFill>
              </a:endParaRPr>
            </a:p>
          </p:txBody>
        </p:sp>
      </p:grpSp>
      <p:sp>
        <p:nvSpPr>
          <p:cNvPr id="56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5937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/>
              <a:t>T</a:t>
            </a:r>
            <a:r>
              <a:rPr lang="en-US" altLang="en-US" sz="1600" b="0" kern="0" dirty="0" smtClean="0"/>
              <a:t>he </a:t>
            </a:r>
            <a:r>
              <a:rPr lang="en-US" altLang="en-US" sz="1600" b="0" kern="0" dirty="0"/>
              <a:t>F</a:t>
            </a:r>
            <a:r>
              <a:rPr lang="en-US" altLang="en-US" sz="1600" b="0" kern="0" dirty="0" smtClean="0"/>
              <a:t>ed raises the </a:t>
            </a:r>
            <a:r>
              <a:rPr lang="en-US" altLang="en-US" sz="1600" b="0" kern="0" dirty="0"/>
              <a:t>federal funds rate by</a:t>
            </a:r>
            <a:r>
              <a:rPr lang="en-US" altLang="en-US" sz="1600" b="0" kern="0" dirty="0">
                <a:solidFill>
                  <a:srgbClr val="FF0000"/>
                </a:solidFill>
              </a:rPr>
              <a:t>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announcing a hike in </a:t>
            </a:r>
            <a:r>
              <a:rPr lang="en-US" altLang="en-US" sz="1600" b="0" i="1" kern="0" dirty="0" err="1" smtClean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 err="1" smtClean="0">
                <a:solidFill>
                  <a:srgbClr val="FF0000"/>
                </a:solidFill>
              </a:rPr>
              <a:t>or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 and </a:t>
            </a:r>
            <a:r>
              <a:rPr lang="en-US" altLang="en-US" sz="1600" b="0" i="1" kern="0" dirty="0" smtClean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 smtClean="0">
                <a:solidFill>
                  <a:srgbClr val="FF0000"/>
                </a:solidFill>
              </a:rPr>
              <a:t>d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 </a:t>
            </a:r>
            <a:endParaRPr lang="en-US" altLang="en-US" sz="1600" b="0" kern="0" dirty="0">
              <a:solidFill>
                <a:srgbClr val="FF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2012950" y="4229100"/>
            <a:ext cx="8382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3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64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65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66" name="Text Box 6"/>
          <p:cNvSpPr txBox="1">
            <a:spLocks noChangeArrowheads="1"/>
          </p:cNvSpPr>
          <p:nvPr/>
        </p:nvSpPr>
        <p:spPr bwMode="auto">
          <a:xfrm>
            <a:off x="2349500" y="4021138"/>
            <a:ext cx="617416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2.75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67" name="Text Box 21"/>
          <p:cNvSpPr txBox="1">
            <a:spLocks noChangeArrowheads="1"/>
          </p:cNvSpPr>
          <p:nvPr/>
        </p:nvSpPr>
        <p:spPr bwMode="auto">
          <a:xfrm>
            <a:off x="2349500" y="4383080"/>
            <a:ext cx="618334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1.75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967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44444E-6 L 2.22222E-6 -0.079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5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05 -0.0715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-358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6" grpId="0"/>
      <p:bldP spid="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1379538" y="1579563"/>
            <a:ext cx="5716587" cy="3471862"/>
            <a:chOff x="2141" y="531"/>
            <a:chExt cx="3601" cy="2187"/>
          </a:xfrm>
        </p:grpSpPr>
        <p:sp>
          <p:nvSpPr>
            <p:cNvPr id="71711" name="Line 14"/>
            <p:cNvSpPr>
              <a:spLocks noChangeAspect="1" noChangeShapeType="1"/>
            </p:cNvSpPr>
            <p:nvPr/>
          </p:nvSpPr>
          <p:spPr bwMode="auto">
            <a:xfrm>
              <a:off x="2141" y="531"/>
              <a:ext cx="2089" cy="218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12" name="Line 19"/>
            <p:cNvSpPr>
              <a:spLocks noChangeAspect="1" noChangeShapeType="1"/>
            </p:cNvSpPr>
            <p:nvPr/>
          </p:nvSpPr>
          <p:spPr bwMode="auto">
            <a:xfrm>
              <a:off x="4206" y="2709"/>
              <a:ext cx="15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1683" name="Rectangle 39"/>
          <p:cNvSpPr>
            <a:spLocks noChangeArrowheads="1"/>
          </p:cNvSpPr>
          <p:nvPr/>
        </p:nvSpPr>
        <p:spPr bwMode="auto">
          <a:xfrm>
            <a:off x="2286000" y="0"/>
            <a:ext cx="3048000" cy="3352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1693" name="Rectangle 12"/>
          <p:cNvSpPr>
            <a:spLocks noChangeArrowheads="1"/>
          </p:cNvSpPr>
          <p:nvPr/>
        </p:nvSpPr>
        <p:spPr bwMode="auto">
          <a:xfrm>
            <a:off x="1638300" y="4241800"/>
            <a:ext cx="8382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8040" name="Rectangle 40"/>
          <p:cNvSpPr>
            <a:spLocks noChangeArrowheads="1"/>
          </p:cNvSpPr>
          <p:nvPr/>
        </p:nvSpPr>
        <p:spPr bwMode="auto">
          <a:xfrm>
            <a:off x="4705350" y="4241800"/>
            <a:ext cx="2438400" cy="129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8042" name="Line 42"/>
          <p:cNvSpPr>
            <a:spLocks noChangeAspect="1" noChangeShapeType="1"/>
          </p:cNvSpPr>
          <p:nvPr/>
        </p:nvSpPr>
        <p:spPr bwMode="auto">
          <a:xfrm>
            <a:off x="4125913" y="4089400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8044" name="Text Box 44"/>
          <p:cNvSpPr txBox="1">
            <a:spLocks noChangeArrowheads="1"/>
          </p:cNvSpPr>
          <p:nvPr/>
        </p:nvSpPr>
        <p:spPr bwMode="auto">
          <a:xfrm>
            <a:off x="2552700" y="43180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128045" name="Text Box 45"/>
          <p:cNvSpPr txBox="1">
            <a:spLocks noChangeArrowheads="1"/>
          </p:cNvSpPr>
          <p:nvPr/>
        </p:nvSpPr>
        <p:spPr bwMode="auto">
          <a:xfrm>
            <a:off x="2541588" y="35560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4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128046" name="Line 46"/>
          <p:cNvSpPr>
            <a:spLocks noChangeShapeType="1"/>
          </p:cNvSpPr>
          <p:nvPr/>
        </p:nvSpPr>
        <p:spPr bwMode="auto">
          <a:xfrm>
            <a:off x="2878138" y="3790950"/>
            <a:ext cx="164592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8026" name="Text Box 26"/>
          <p:cNvSpPr txBox="1">
            <a:spLocks noChangeArrowheads="1"/>
          </p:cNvSpPr>
          <p:nvPr/>
        </p:nvSpPr>
        <p:spPr bwMode="auto">
          <a:xfrm>
            <a:off x="6267450" y="3675063"/>
            <a:ext cx="857250" cy="4905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33" name="Rectangle 45"/>
          <p:cNvSpPr>
            <a:spLocks noChangeArrowheads="1"/>
          </p:cNvSpPr>
          <p:nvPr/>
        </p:nvSpPr>
        <p:spPr bwMode="auto">
          <a:xfrm>
            <a:off x="2834289" y="40132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7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3" name="Rectangle 8"/>
          <p:cNvSpPr txBox="1">
            <a:spLocks noChangeArrowheads="1"/>
          </p:cNvSpPr>
          <p:nvPr/>
        </p:nvSpPr>
        <p:spPr>
          <a:xfrm>
            <a:off x="441288" y="1720849"/>
            <a:ext cx="8077200" cy="102546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The </a:t>
            </a:r>
            <a:r>
              <a:rPr lang="en-US" altLang="en-US" sz="1600" b="0" kern="0" dirty="0"/>
              <a:t>Fed </a:t>
            </a:r>
            <a:r>
              <a:rPr lang="en-US" altLang="en-US" sz="1600" b="0" kern="0" dirty="0" smtClean="0"/>
              <a:t>lowers </a:t>
            </a:r>
            <a:r>
              <a:rPr lang="en-US" altLang="en-US" sz="1600" b="0" kern="0" dirty="0"/>
              <a:t>the federal funds rate by</a:t>
            </a:r>
            <a:r>
              <a:rPr lang="en-US" altLang="en-US" sz="1600" b="0" kern="0" dirty="0">
                <a:solidFill>
                  <a:srgbClr val="FF0000"/>
                </a:solidFill>
              </a:rPr>
              <a:t> announcing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reductions in </a:t>
            </a:r>
            <a:r>
              <a:rPr lang="en-US" altLang="en-US" sz="1600" b="0" i="1" kern="0" dirty="0" err="1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 err="1">
                <a:solidFill>
                  <a:srgbClr val="FF0000"/>
                </a:solidFill>
              </a:rPr>
              <a:t>or</a:t>
            </a:r>
            <a:r>
              <a:rPr lang="en-US" altLang="en-US" sz="1600" b="0" kern="0" dirty="0">
                <a:solidFill>
                  <a:srgbClr val="FF0000"/>
                </a:solidFill>
              </a:rPr>
              <a:t>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and </a:t>
            </a:r>
            <a:r>
              <a:rPr lang="en-US" altLang="en-US" sz="1600" b="0" i="1" kern="0" dirty="0" smtClean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 smtClean="0">
                <a:solidFill>
                  <a:srgbClr val="FF0000"/>
                </a:solidFill>
              </a:rPr>
              <a:t>d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 </a:t>
            </a:r>
            <a:endParaRPr lang="en-US" altLang="en-US" sz="1600" b="0" kern="0" dirty="0">
              <a:solidFill>
                <a:srgbClr val="FF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To go back to normal mode</a:t>
            </a:r>
            <a:r>
              <a:rPr lang="en-US" altLang="en-US" sz="1600" b="0" kern="0" dirty="0"/>
              <a:t>, </a:t>
            </a:r>
            <a:r>
              <a:rPr lang="en-US" altLang="en-US" sz="1600" b="0" kern="0" dirty="0" smtClean="0"/>
              <a:t>the </a:t>
            </a:r>
            <a:r>
              <a:rPr lang="en-US" altLang="en-US" sz="1600" b="0" kern="0" dirty="0"/>
              <a:t>Fed will </a:t>
            </a:r>
            <a:r>
              <a:rPr lang="en-US" altLang="en-US" sz="1600" b="0" kern="0" dirty="0" smtClean="0"/>
              <a:t>allow </a:t>
            </a:r>
            <a:r>
              <a:rPr lang="en-US" altLang="en-US" sz="1600" b="0" kern="0" dirty="0"/>
              <a:t>reserves demand to rise (via economic growth</a:t>
            </a:r>
            <a:r>
              <a:rPr lang="en-US" altLang="en-US" sz="1600" b="0" kern="0" dirty="0" smtClean="0"/>
              <a:t>), conduct several controlled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OMS</a:t>
            </a:r>
            <a:r>
              <a:rPr lang="en-US" altLang="en-US" sz="1600" b="0" kern="0" dirty="0" smtClean="0"/>
              <a:t>s, and adjust </a:t>
            </a:r>
            <a:r>
              <a:rPr lang="en-US" altLang="en-US" sz="1600" b="0" i="1" kern="0" dirty="0" err="1" smtClean="0"/>
              <a:t>i</a:t>
            </a:r>
            <a:r>
              <a:rPr lang="en-US" altLang="en-US" sz="1600" b="0" i="1" kern="0" baseline="-25000" dirty="0" err="1" smtClean="0"/>
              <a:t>or</a:t>
            </a:r>
            <a:r>
              <a:rPr lang="en-US" altLang="en-US" sz="1600" b="0" kern="0" dirty="0" smtClean="0"/>
              <a:t> higher and higher, while it monitors inflation</a:t>
            </a:r>
            <a:endParaRPr lang="en-US" altLang="en-US" sz="1600" b="0" kern="0" dirty="0"/>
          </a:p>
        </p:txBody>
      </p:sp>
      <p:sp>
        <p:nvSpPr>
          <p:cNvPr id="44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5937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/>
              <a:t>T</a:t>
            </a:r>
            <a:r>
              <a:rPr lang="en-US" altLang="en-US" sz="1600" b="0" kern="0" dirty="0" smtClean="0"/>
              <a:t>he </a:t>
            </a:r>
            <a:r>
              <a:rPr lang="en-US" altLang="en-US" sz="1600" b="0" kern="0" dirty="0"/>
              <a:t>F</a:t>
            </a:r>
            <a:r>
              <a:rPr lang="en-US" altLang="en-US" sz="1600" b="0" kern="0" dirty="0" smtClean="0"/>
              <a:t>ed raises the </a:t>
            </a:r>
            <a:r>
              <a:rPr lang="en-US" altLang="en-US" sz="1600" b="0" kern="0" dirty="0"/>
              <a:t>federal funds rate by</a:t>
            </a:r>
            <a:r>
              <a:rPr lang="en-US" altLang="en-US" sz="1600" b="0" kern="0" dirty="0">
                <a:solidFill>
                  <a:srgbClr val="FF0000"/>
                </a:solidFill>
              </a:rPr>
              <a:t>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announcing a hike in </a:t>
            </a:r>
            <a:r>
              <a:rPr lang="en-US" altLang="en-US" sz="1600" b="0" i="1" kern="0" dirty="0" err="1" smtClean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 err="1" smtClean="0">
                <a:solidFill>
                  <a:srgbClr val="FF0000"/>
                </a:solidFill>
              </a:rPr>
              <a:t>or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 and </a:t>
            </a:r>
            <a:r>
              <a:rPr lang="en-US" altLang="en-US" sz="1600" b="0" i="1" kern="0" dirty="0" smtClean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 smtClean="0">
                <a:solidFill>
                  <a:srgbClr val="FF0000"/>
                </a:solidFill>
              </a:rPr>
              <a:t>d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 </a:t>
            </a:r>
            <a:endParaRPr lang="en-US" altLang="en-US" sz="1600" b="0" kern="0" dirty="0">
              <a:solidFill>
                <a:srgbClr val="FF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0" name="Text Box 40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51" name="Text Box 19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2" name="Line 17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3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>
            <a:off x="2871788" y="46720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5" name="Line 8"/>
          <p:cNvSpPr>
            <a:spLocks noChangeAspect="1" noChangeShapeType="1"/>
          </p:cNvSpPr>
          <p:nvPr/>
        </p:nvSpPr>
        <p:spPr bwMode="auto">
          <a:xfrm flipH="1">
            <a:off x="2857500" y="50196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5486400" y="4672013"/>
            <a:ext cx="3086100" cy="2376487"/>
            <a:chOff x="4224" y="2496"/>
            <a:chExt cx="1008" cy="1296"/>
          </a:xfrm>
        </p:grpSpPr>
        <p:sp>
          <p:nvSpPr>
            <p:cNvPr id="71709" name="Line 23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10" name="Line 24"/>
            <p:cNvSpPr>
              <a:spLocks noChangeShapeType="1"/>
            </p:cNvSpPr>
            <p:nvPr/>
          </p:nvSpPr>
          <p:spPr bwMode="auto">
            <a:xfrm>
              <a:off x="4224" y="2496"/>
              <a:ext cx="1008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1706" name="Text Box 47"/>
          <p:cNvSpPr txBox="1">
            <a:spLocks noChangeArrowheads="1"/>
          </p:cNvSpPr>
          <p:nvPr/>
        </p:nvSpPr>
        <p:spPr bwMode="auto">
          <a:xfrm>
            <a:off x="6267450" y="3403600"/>
            <a:ext cx="2533650" cy="1828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36" name="Text Box 47"/>
          <p:cNvSpPr txBox="1">
            <a:spLocks noChangeArrowheads="1"/>
          </p:cNvSpPr>
          <p:nvPr/>
        </p:nvSpPr>
        <p:spPr bwMode="auto">
          <a:xfrm>
            <a:off x="4362450" y="6438900"/>
            <a:ext cx="2533650" cy="4191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128043" name="Line 43"/>
          <p:cNvSpPr>
            <a:spLocks noChangeShapeType="1"/>
          </p:cNvSpPr>
          <p:nvPr/>
        </p:nvSpPr>
        <p:spPr bwMode="auto">
          <a:xfrm>
            <a:off x="2876549" y="4489450"/>
            <a:ext cx="164592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038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 L -0.10625 -0.1321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-662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L -0.00087 -0.053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8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8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40" grpId="0" animBg="1"/>
      <p:bldP spid="128042" grpId="0" animBg="1"/>
      <p:bldP spid="128044" grpId="0"/>
      <p:bldP spid="128045" grpId="0"/>
      <p:bldP spid="128046" grpId="0" animBg="1"/>
      <p:bldP spid="128026" grpId="0" animBg="1"/>
      <p:bldP spid="47" grpId="0"/>
      <p:bldP spid="48" grpId="0"/>
      <p:bldP spid="54" grpId="0" animBg="1"/>
      <p:bldP spid="55" grpId="0" animBg="1"/>
      <p:bldP spid="12804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0000"/>
      </a:hlink>
      <a:folHlink>
        <a:srgbClr val="FF0000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615</Words>
  <Application>Microsoft Office PowerPoint</Application>
  <PresentationFormat>On-screen Show (4:3)</PresentationFormat>
  <Paragraphs>144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Times New Roman</vt:lpstr>
      <vt:lpstr>Wingdings</vt:lpstr>
      <vt:lpstr>ヒラギノ角ゴ Pro W3</vt:lpstr>
      <vt:lpstr>Office Theme</vt:lpstr>
      <vt:lpstr>Default Design</vt:lpstr>
      <vt:lpstr>Primary Monetary Policy Tools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Westminster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Monetarist’s take on Fiscal Policy</dc:title>
  <dc:creator>Anyone</dc:creator>
  <cp:lastModifiedBy>hal snarr</cp:lastModifiedBy>
  <cp:revision>12</cp:revision>
  <dcterms:created xsi:type="dcterms:W3CDTF">2015-05-12T17:07:24Z</dcterms:created>
  <dcterms:modified xsi:type="dcterms:W3CDTF">2015-05-12T23:10:21Z</dcterms:modified>
</cp:coreProperties>
</file>